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318" r:id="rId3"/>
    <p:sldId id="257" r:id="rId4"/>
    <p:sldId id="261" r:id="rId5"/>
    <p:sldId id="301" r:id="rId6"/>
    <p:sldId id="319" r:id="rId7"/>
    <p:sldId id="258" r:id="rId8"/>
    <p:sldId id="303" r:id="rId9"/>
    <p:sldId id="302" r:id="rId10"/>
    <p:sldId id="304" r:id="rId11"/>
    <p:sldId id="259" r:id="rId12"/>
    <p:sldId id="271" r:id="rId13"/>
    <p:sldId id="309" r:id="rId14"/>
    <p:sldId id="306" r:id="rId15"/>
    <p:sldId id="307" r:id="rId16"/>
    <p:sldId id="308" r:id="rId17"/>
    <p:sldId id="310" r:id="rId18"/>
    <p:sldId id="311" r:id="rId19"/>
    <p:sldId id="266" r:id="rId20"/>
    <p:sldId id="275" r:id="rId21"/>
    <p:sldId id="312" r:id="rId22"/>
    <p:sldId id="313" r:id="rId23"/>
    <p:sldId id="314" r:id="rId24"/>
    <p:sldId id="292" r:id="rId25"/>
    <p:sldId id="315" r:id="rId26"/>
    <p:sldId id="267" r:id="rId27"/>
    <p:sldId id="282" r:id="rId28"/>
    <p:sldId id="297" r:id="rId29"/>
    <p:sldId id="294" r:id="rId30"/>
    <p:sldId id="316" r:id="rId31"/>
    <p:sldId id="290" r:id="rId32"/>
    <p:sldId id="285" r:id="rId33"/>
    <p:sldId id="320" r:id="rId34"/>
    <p:sldId id="287" r:id="rId35"/>
    <p:sldId id="298" r:id="rId36"/>
    <p:sldId id="288" r:id="rId37"/>
    <p:sldId id="321" r:id="rId38"/>
    <p:sldId id="317" r:id="rId39"/>
    <p:sldId id="286" r:id="rId40"/>
    <p:sldId id="300" r:id="rId41"/>
    <p:sldId id="305" r:id="rId42"/>
    <p:sldId id="274"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613" autoAdjust="0"/>
  </p:normalViewPr>
  <p:slideViewPr>
    <p:cSldViewPr snapToGrid="0">
      <p:cViewPr varScale="1">
        <p:scale>
          <a:sx n="79" d="100"/>
          <a:sy n="79" d="100"/>
        </p:scale>
        <p:origin x="80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2021-05-28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a:t>
            </a:r>
            <a:r>
              <a:rPr lang="en-CA" sz="2800" b="0" i="0" dirty="0" err="1">
                <a:effectLst/>
                <a:latin typeface="Arial" panose="020B0604020202020204" pitchFamily="34" charset="0"/>
              </a:rPr>
              <a:t>intenseuse</a:t>
            </a:r>
            <a:r>
              <a:rPr lang="en-CA" sz="2800" b="0" i="0" dirty="0">
                <a:effectLst/>
                <a:latin typeface="Arial" panose="020B0604020202020204" pitchFamily="34" charset="0"/>
              </a:rPr>
              <a:t>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4 primary data-sets</a:t>
            </a:r>
          </a:p>
          <a:p>
            <a:pPr marL="800100" marR="0" lvl="1"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2016 census demographic data</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step of my experimental design consists of pre-processing the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dive into some results that I have obtained so far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07013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 found that these two variables are related by a power law and can be modelled with a power law regression</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16468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Strikingly, this relationship holds at smaller spatial scales as well. Here you can see it for each of the US 51 states, each having a positive correlation between tweet volume and protest activity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also performed time lagged cross correlation analysis and granger causality analysis and found that </a:t>
            </a:r>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315861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how Geo-located data -&gt; the relationship hashtag activism and political processes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677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2955505"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Some Results</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1105317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r>
              <a:rPr lang="en-CA" b="1" dirty="0">
                <a:solidFill>
                  <a:schemeClr val="bg2">
                    <a:lumMod val="25000"/>
                  </a:schemeClr>
                </a:solidFill>
                <a:latin typeface="Arial" panose="020B0604020202020204" pitchFamily="34" charset="0"/>
                <a:cs typeface="Arial" panose="020B0604020202020204" pitchFamily="34" charset="0"/>
              </a:rPr>
              <a:t>Theoretical framework</a:t>
            </a: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r>
              <a:rPr lang="en-CA" b="1" dirty="0">
                <a:solidFill>
                  <a:schemeClr val="bg2">
                    <a:lumMod val="25000"/>
                  </a:schemeClr>
                </a:solidFill>
                <a:latin typeface="Arial" panose="020B0604020202020204" pitchFamily="34" charset="0"/>
                <a:cs typeface="Arial" panose="020B0604020202020204" pitchFamily="34" charset="0"/>
              </a:rPr>
              <a:t>Some results</a:t>
            </a:r>
          </a:p>
          <a:p>
            <a:r>
              <a:rPr lang="en-CA" b="1" dirty="0">
                <a:solidFill>
                  <a:schemeClr val="bg2">
                    <a:lumMod val="25000"/>
                  </a:schemeClr>
                </a:solidFill>
                <a:latin typeface="Arial" panose="020B0604020202020204" pitchFamily="34" charset="0"/>
                <a:cs typeface="Arial" panose="020B0604020202020204" pitchFamily="34" charset="0"/>
              </a:rPr>
              <a:t>Thesis completion status + next steps</a:t>
            </a: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105DB-53C1-45C9-B514-B2F38379940D}"/>
              </a:ext>
            </a:extLst>
          </p:cNvPr>
          <p:cNvPicPr>
            <a:picLocks noChangeAspect="1"/>
          </p:cNvPicPr>
          <p:nvPr/>
        </p:nvPicPr>
        <p:blipFill>
          <a:blip r:embed="rId3"/>
          <a:stretch>
            <a:fillRect/>
          </a:stretch>
        </p:blipFill>
        <p:spPr>
          <a:xfrm>
            <a:off x="0" y="239586"/>
            <a:ext cx="12192000" cy="6378827"/>
          </a:xfrm>
          <a:prstGeom prst="rect">
            <a:avLst/>
          </a:prstGeom>
        </p:spPr>
      </p:pic>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4"/>
          <a:stretch>
            <a:fillRect/>
          </a:stretch>
        </p:blipFill>
        <p:spPr>
          <a:xfrm>
            <a:off x="1054266" y="5525669"/>
            <a:ext cx="1600892" cy="456293"/>
          </a:xfrm>
          <a:prstGeom prst="rect">
            <a:avLst/>
          </a:prstGeom>
        </p:spPr>
      </p:pic>
    </p:spTree>
    <p:extLst>
      <p:ext uri="{BB962C8B-B14F-4D97-AF65-F5344CB8AC3E}">
        <p14:creationId xmlns:p14="http://schemas.microsoft.com/office/powerpoint/2010/main" val="42156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4EC74-45D6-4550-9B12-57FD8B9899D0}"/>
              </a:ext>
            </a:extLst>
          </p:cNvPr>
          <p:cNvPicPr>
            <a:picLocks noChangeAspect="1"/>
          </p:cNvPicPr>
          <p:nvPr/>
        </p:nvPicPr>
        <p:blipFill>
          <a:blip r:embed="rId3"/>
          <a:stretch>
            <a:fillRect/>
          </a:stretch>
        </p:blipFill>
        <p:spPr>
          <a:xfrm>
            <a:off x="1881250" y="0"/>
            <a:ext cx="8429500" cy="6858000"/>
          </a:xfrm>
          <a:prstGeom prst="rect">
            <a:avLst/>
          </a:prstGeom>
        </p:spPr>
      </p:pic>
    </p:spTree>
    <p:extLst>
      <p:ext uri="{BB962C8B-B14F-4D97-AF65-F5344CB8AC3E}">
        <p14:creationId xmlns:p14="http://schemas.microsoft.com/office/powerpoint/2010/main" val="317733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In 41 out of 51 states a better correlation is obtained when tweets lead by 1 or more days</a:t>
            </a:r>
          </a:p>
          <a:p>
            <a:r>
              <a:rPr lang="en-CA" dirty="0">
                <a:solidFill>
                  <a:schemeClr val="bg2">
                    <a:lumMod val="25000"/>
                  </a:schemeClr>
                </a:solidFill>
                <a:latin typeface="Arial" panose="020B0604020202020204" pitchFamily="34" charset="0"/>
                <a:cs typeface="Arial" panose="020B0604020202020204" pitchFamily="34" charset="0"/>
              </a:rPr>
              <a:t>In all states, the highest correlations are obtained when levels of tweeting and protesting are above average (peak anomalies), but on "regular" days we obtain lower correlations.</a:t>
            </a:r>
          </a:p>
          <a:p>
            <a:r>
              <a:rPr lang="en-CA" dirty="0">
                <a:solidFill>
                  <a:schemeClr val="bg2">
                    <a:lumMod val="25000"/>
                  </a:schemeClr>
                </a:solidFill>
                <a:latin typeface="Arial" panose="020B0604020202020204" pitchFamily="34" charset="0"/>
                <a:cs typeface="Arial" panose="020B0604020202020204" pitchFamily="34" charset="0"/>
              </a:rPr>
              <a:t>For 32 states out of 51 we can reject the null-hypothesis that tweet count does not cause protest count</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Cross Correlation and Granger Causality</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9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Build predictive model to forecast the number AND location of physical protests based on tweet volume</a:t>
            </a:r>
          </a:p>
          <a:p>
            <a:pPr lvl="1"/>
            <a:r>
              <a:rPr lang="en-CA"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dirty="0">
                <a:solidFill>
                  <a:schemeClr val="bg2">
                    <a:lumMod val="25000"/>
                  </a:schemeClr>
                </a:solidFill>
                <a:latin typeface="Arial" panose="020B0604020202020204" pitchFamily="34" charset="0"/>
                <a:cs typeface="Arial" panose="020B0604020202020204" pitchFamily="34" charset="0"/>
              </a:rPr>
              <a:t>LSTM (Long Short Term Memory neural network)</a:t>
            </a:r>
          </a:p>
          <a:p>
            <a:r>
              <a:rPr lang="en-CA" dirty="0">
                <a:solidFill>
                  <a:schemeClr val="bg2">
                    <a:lumMod val="25000"/>
                  </a:schemeClr>
                </a:solidFill>
                <a:latin typeface="Arial" panose="020B0604020202020204" pitchFamily="34" charset="0"/>
                <a:cs typeface="Arial" panose="020B0604020202020204" pitchFamily="34" charset="0"/>
              </a:rPr>
              <a:t>Filter tweet data based on language used (e.g. only tweets that mention the word “protest”, filter out counter movement tweets etc.) and see if accuracy improves</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1057</TotalTime>
  <Words>3402</Words>
  <Application>Microsoft Office PowerPoint</Application>
  <PresentationFormat>Widescreen</PresentationFormat>
  <Paragraphs>439</Paragraphs>
  <Slides>42</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42</vt:i4>
      </vt:variant>
    </vt:vector>
  </HeadingPairs>
  <TitlesOfParts>
    <vt:vector size="50"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Methods</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Correlation and Granger Causality</vt:lpstr>
      <vt:lpstr>PowerPoint Presentation</vt:lpstr>
      <vt:lpstr>Next steps</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Methods</vt:lpstr>
      <vt:lpstr>Methods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165</cp:revision>
  <dcterms:created xsi:type="dcterms:W3CDTF">2021-03-16T21:21:26Z</dcterms:created>
  <dcterms:modified xsi:type="dcterms:W3CDTF">2021-05-28T04:49:45Z</dcterms:modified>
</cp:coreProperties>
</file>